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6"/>
  </p:notesMasterIdLst>
  <p:sldIdLst>
    <p:sldId id="256" r:id="rId5"/>
    <p:sldId id="258" r:id="rId6"/>
    <p:sldId id="309" r:id="rId7"/>
    <p:sldId id="275" r:id="rId8"/>
    <p:sldId id="311" r:id="rId9"/>
    <p:sldId id="261" r:id="rId10"/>
    <p:sldId id="277" r:id="rId11"/>
    <p:sldId id="278" r:id="rId12"/>
    <p:sldId id="279" r:id="rId13"/>
    <p:sldId id="305" r:id="rId14"/>
    <p:sldId id="302" r:id="rId15"/>
  </p:sldIdLst>
  <p:sldSz cx="18288000" cy="10287000"/>
  <p:notesSz cx="6858000" cy="9144000"/>
  <p:embeddedFontLst>
    <p:embeddedFont>
      <p:font typeface="Gotham" pitchFamily="2" charset="0"/>
      <p:regular r:id="rId17"/>
    </p:embeddedFont>
    <p:embeddedFont>
      <p:font typeface="Times New Roman MT Condensed" panose="02030506070405020303" pitchFamily="18" charset="77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6E66DD-1DC8-42D0-9D15-CF8334C8101D}">
          <p14:sldIdLst>
            <p14:sldId id="256"/>
            <p14:sldId id="258"/>
            <p14:sldId id="309"/>
            <p14:sldId id="275"/>
            <p14:sldId id="311"/>
            <p14:sldId id="261"/>
            <p14:sldId id="277"/>
            <p14:sldId id="278"/>
            <p14:sldId id="279"/>
            <p14:sldId id="305"/>
            <p14:sldId id="302"/>
          </p14:sldIdLst>
        </p14:section>
        <p14:section name="Can Delete" id="{2C2DE0F5-5357-4213-803C-56E9F06A4FF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714"/>
    <a:srgbClr val="87A96C"/>
    <a:srgbClr val="0C4713"/>
    <a:srgbClr val="E9EAE0"/>
    <a:srgbClr val="E07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D5AE6-2001-47E7-BBE3-C4214CFD22E7}" type="datetimeFigureOut">
              <a:t>20/11/2025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B196A-15A4-4046-8806-F5DEC63CB66E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48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85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90515" y="-2377820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7" y="0"/>
                </a:lnTo>
                <a:lnTo>
                  <a:pt x="19285437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883057" y="1811750"/>
            <a:ext cx="8260943" cy="406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522"/>
              </a:lnSpc>
            </a:pPr>
            <a:r>
              <a:rPr lang="en-US" sz="13500" spc="-737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Review the Prototypes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16407" y="5750422"/>
            <a:ext cx="5814185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3600" spc="-42">
                <a:solidFill>
                  <a:srgbClr val="0E4714"/>
                </a:solidFill>
                <a:latin typeface="Times New Roman"/>
                <a:ea typeface="Gotham"/>
                <a:cs typeface="Gotham"/>
                <a:sym typeface="Gotham"/>
              </a:rPr>
              <a:t>Sustainable Use of AI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6407" y="8432166"/>
            <a:ext cx="11628370" cy="8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endParaRPr lang="en-US" sz="1600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2240"/>
              </a:lnSpc>
            </a:pPr>
            <a:endParaRPr lang="en-US" sz="1600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  <a:p>
            <a:pPr algn="l">
              <a:lnSpc>
                <a:spcPts val="2240"/>
              </a:lnSpc>
            </a:pPr>
            <a:r>
              <a:rPr lang="en-US" sz="16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19 November, 2025</a:t>
            </a:r>
            <a:endParaRPr lang="en-US" sz="1600">
              <a:solidFill>
                <a:srgbClr val="0E4714"/>
              </a:solidFill>
              <a:latin typeface="Gotham"/>
              <a:ea typeface="Gotham"/>
              <a:cs typeface="Gotham"/>
            </a:endParaRPr>
          </a:p>
        </p:txBody>
      </p:sp>
      <p:pic>
        <p:nvPicPr>
          <p:cNvPr id="8" name="Picture 2" descr="Digital Society School (@digitalsocietyschool) • Instagram photos and videos">
            <a:extLst>
              <a:ext uri="{FF2B5EF4-FFF2-40B4-BE49-F238E27FC236}">
                <a16:creationId xmlns:a16="http://schemas.microsoft.com/office/drawing/2014/main" id="{5543BBCC-B368-4457-BDE6-834844671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2" y="7640243"/>
            <a:ext cx="741551" cy="7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17F533-080D-0BF2-F090-17F24F2B7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40243"/>
            <a:ext cx="2819400" cy="74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96C6E-F36F-81E5-5F16-3104C41B4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136166F3-35F0-E07C-5D75-ED8D80B8557F}"/>
              </a:ext>
            </a:extLst>
          </p:cNvPr>
          <p:cNvSpPr txBox="1"/>
          <p:nvPr/>
        </p:nvSpPr>
        <p:spPr>
          <a:xfrm>
            <a:off x="1028700" y="1450334"/>
            <a:ext cx="14423006" cy="107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5400" b="1" spc="-272">
                <a:solidFill>
                  <a:srgbClr val="0E4714"/>
                </a:solidFill>
                <a:latin typeface="Times New Roman"/>
                <a:ea typeface="Times New Roman MT Condensed"/>
                <a:cs typeface="Times New Roman MT Condensed"/>
                <a:sym typeface="Times New Roman MT Condensed"/>
              </a:rPr>
              <a:t>Prototype E: GAIA Framework</a:t>
            </a:r>
            <a:endParaRPr lang="en-US" sz="5400" b="1" spc="-272">
              <a:solidFill>
                <a:srgbClr val="0E4714"/>
              </a:solidFill>
              <a:latin typeface="Times New Roman"/>
              <a:ea typeface="Times New Roman MT Condensed"/>
              <a:cs typeface="Times New Roman MT Condensed"/>
            </a:endParaRPr>
          </a:p>
        </p:txBody>
      </p:sp>
      <p:pic>
        <p:nvPicPr>
          <p:cNvPr id="2" name="画面収録 2025-11-10 14.59.02">
            <a:hlinkClick r:id="" action="ppaction://media"/>
            <a:extLst>
              <a:ext uri="{FF2B5EF4-FFF2-40B4-BE49-F238E27FC236}">
                <a16:creationId xmlns:a16="http://schemas.microsoft.com/office/drawing/2014/main" id="{84CB6808-A397-D40A-4177-508C6395AF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8440" y="1653051"/>
            <a:ext cx="6960232" cy="7099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AD8E4B-A94A-5CF4-687F-FFF70D138654}"/>
              </a:ext>
            </a:extLst>
          </p:cNvPr>
          <p:cNvSpPr txBox="1"/>
          <p:nvPr/>
        </p:nvSpPr>
        <p:spPr>
          <a:xfrm>
            <a:off x="1030438" y="2820465"/>
            <a:ext cx="836069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600" spc="-41">
                <a:solidFill>
                  <a:srgbClr val="0E4714"/>
                </a:solidFill>
                <a:latin typeface="Times New Roman"/>
                <a:cs typeface="Times New Roman"/>
                <a:sym typeface="Gotham"/>
              </a:rPr>
              <a:t>Comprehensive sustainability tracking and accountability system</a:t>
            </a:r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B6E4CE7E-028C-6924-0A94-D375D1425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8018" y="4177816"/>
            <a:ext cx="612338" cy="612338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924A4874-EA83-5D76-E2E2-4A083D2313D6}"/>
              </a:ext>
            </a:extLst>
          </p:cNvPr>
          <p:cNvSpPr/>
          <p:nvPr/>
        </p:nvSpPr>
        <p:spPr>
          <a:xfrm>
            <a:off x="2015507" y="434998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4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Usage Analytics</a:t>
            </a:r>
            <a:endParaRPr lang="en-US" sz="24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A3FDCD7-5B1F-890E-8235-7E9DED6CD5F1}"/>
              </a:ext>
            </a:extLst>
          </p:cNvPr>
          <p:cNvSpPr/>
          <p:nvPr/>
        </p:nvSpPr>
        <p:spPr>
          <a:xfrm>
            <a:off x="2015507" y="4791226"/>
            <a:ext cx="668893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Real-time monitoring of AI tool deployment across teams and projects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9CC49841-F47B-761A-B18A-37550F001D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8018" y="5526198"/>
            <a:ext cx="612338" cy="61233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308A5B0C-FC3A-92E2-862C-3223FA751011}"/>
              </a:ext>
            </a:extLst>
          </p:cNvPr>
          <p:cNvSpPr/>
          <p:nvPr/>
        </p:nvSpPr>
        <p:spPr>
          <a:xfrm>
            <a:off x="2015507" y="569836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4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Impact Metrics</a:t>
            </a:r>
            <a:endParaRPr lang="en-US" sz="24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C1D9642D-4943-DB42-A1C1-93F54FA331B9}"/>
              </a:ext>
            </a:extLst>
          </p:cNvPr>
          <p:cNvSpPr/>
          <p:nvPr/>
        </p:nvSpPr>
        <p:spPr>
          <a:xfrm>
            <a:off x="2015507" y="6139608"/>
            <a:ext cx="668893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Quantify environmental footprint with transparent carbon calculations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494AC469-E5C0-18E0-0E2B-B4B8578143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48018" y="6874581"/>
            <a:ext cx="612338" cy="612338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0343D0EC-FEF1-9F5D-9DE2-843DC1746EDB}"/>
              </a:ext>
            </a:extLst>
          </p:cNvPr>
          <p:cNvSpPr/>
          <p:nvPr/>
        </p:nvSpPr>
        <p:spPr>
          <a:xfrm>
            <a:off x="2015507" y="704674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4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Goal Setting</a:t>
            </a:r>
            <a:endParaRPr lang="en-US" sz="24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FB48B898-5B2B-C5E4-43CF-06BEEB412C41}"/>
              </a:ext>
            </a:extLst>
          </p:cNvPr>
          <p:cNvSpPr/>
          <p:nvPr/>
        </p:nvSpPr>
        <p:spPr>
          <a:xfrm>
            <a:off x="2015507" y="7487991"/>
            <a:ext cx="668893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Establish reduction targets and track progress toward sustainability objectives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81DFA36D-A312-FF23-7DDE-C4B5BB6258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8018" y="8549672"/>
            <a:ext cx="612338" cy="612338"/>
          </a:xfrm>
          <a:prstGeom prst="rect">
            <a:avLst/>
          </a:prstGeom>
        </p:spPr>
      </p:pic>
      <p:sp>
        <p:nvSpPr>
          <p:cNvPr id="15" name="Text 8">
            <a:extLst>
              <a:ext uri="{FF2B5EF4-FFF2-40B4-BE49-F238E27FC236}">
                <a16:creationId xmlns:a16="http://schemas.microsoft.com/office/drawing/2014/main" id="{BCFD8D4C-BE7E-1092-86EC-EB919EBFF437}"/>
              </a:ext>
            </a:extLst>
          </p:cNvPr>
          <p:cNvSpPr/>
          <p:nvPr/>
        </p:nvSpPr>
        <p:spPr>
          <a:xfrm>
            <a:off x="2015507" y="872183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4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Team Engagement</a:t>
            </a:r>
            <a:endParaRPr lang="en-US" sz="24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F5A81A97-BCB8-2D8D-2C96-6267B4069757}"/>
              </a:ext>
            </a:extLst>
          </p:cNvPr>
          <p:cNvSpPr/>
          <p:nvPr/>
        </p:nvSpPr>
        <p:spPr>
          <a:xfrm>
            <a:off x="2015507" y="9163082"/>
            <a:ext cx="668893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Foster collective responsibility through shared visibility and achievements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69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B6B1-A871-D183-B8C9-AAF68BBB7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72AA07-D369-D075-FE8B-8A6739980D59}"/>
              </a:ext>
            </a:extLst>
          </p:cNvPr>
          <p:cNvSpPr/>
          <p:nvPr/>
        </p:nvSpPr>
        <p:spPr>
          <a:xfrm>
            <a:off x="166254" y="0"/>
            <a:ext cx="18287999" cy="10287000"/>
          </a:xfrm>
          <a:prstGeom prst="rect">
            <a:avLst/>
          </a:prstGeom>
          <a:solidFill>
            <a:srgbClr val="E9EAE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5400" b="1">
                <a:solidFill>
                  <a:srgbClr val="0E4714"/>
                </a:solidFill>
                <a:latin typeface="Times New Roman MT Condensed"/>
              </a:rPr>
              <a:t>Thank You.</a:t>
            </a:r>
            <a:endParaRPr lang="en-US" sz="5400" b="1">
              <a:solidFill>
                <a:srgbClr val="0E4714"/>
              </a:solidFill>
              <a:latin typeface="Times New Roman MT Condensed"/>
              <a:ea typeface="Calibri"/>
              <a:cs typeface="Calibri"/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6257850-2BF9-1B16-1E22-605E32C54A98}"/>
              </a:ext>
            </a:extLst>
          </p:cNvPr>
          <p:cNvSpPr/>
          <p:nvPr/>
        </p:nvSpPr>
        <p:spPr>
          <a:xfrm>
            <a:off x="11724503" y="-1584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7" y="0"/>
                </a:lnTo>
                <a:lnTo>
                  <a:pt x="19285437" y="15042640"/>
                </a:lnTo>
                <a:lnTo>
                  <a:pt x="0" y="15042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3699BAB-9D78-AF1A-18FF-D68274F384C8}"/>
              </a:ext>
            </a:extLst>
          </p:cNvPr>
          <p:cNvSpPr txBox="1"/>
          <p:nvPr/>
        </p:nvSpPr>
        <p:spPr>
          <a:xfrm>
            <a:off x="1016407" y="8432166"/>
            <a:ext cx="11628370" cy="8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240"/>
              </a:lnSpc>
            </a:pPr>
            <a:endParaRPr lang="en-US" sz="1600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  <a:p>
            <a:pPr>
              <a:lnSpc>
                <a:spcPts val="2240"/>
              </a:lnSpc>
            </a:pPr>
            <a:endParaRPr lang="en-US" sz="1600">
              <a:solidFill>
                <a:srgbClr val="0E4714"/>
              </a:solidFill>
              <a:latin typeface="Gotham"/>
              <a:ea typeface="Gotham"/>
              <a:cs typeface="Gotham"/>
              <a:sym typeface="Gotham"/>
            </a:endParaRPr>
          </a:p>
          <a:p>
            <a:pPr>
              <a:lnSpc>
                <a:spcPts val="2240"/>
              </a:lnSpc>
            </a:pPr>
            <a:r>
              <a:rPr lang="en-US" sz="1600">
                <a:solidFill>
                  <a:srgbClr val="0E4714"/>
                </a:solidFill>
                <a:latin typeface="Gotham"/>
                <a:ea typeface="Gotham"/>
                <a:cs typeface="Gotham"/>
                <a:sym typeface="Gotham"/>
              </a:rPr>
              <a:t>19 November, 2025</a:t>
            </a:r>
            <a:endParaRPr lang="en-US" sz="1600">
              <a:solidFill>
                <a:srgbClr val="0E4714"/>
              </a:solidFill>
              <a:latin typeface="Gotham"/>
              <a:ea typeface="Gotham"/>
              <a:cs typeface="Gotham"/>
            </a:endParaRPr>
          </a:p>
        </p:txBody>
      </p:sp>
      <p:pic>
        <p:nvPicPr>
          <p:cNvPr id="10" name="Picture 2" descr="Digital Society School (@digitalsocietyschool) • Instagram photos and videos">
            <a:extLst>
              <a:ext uri="{FF2B5EF4-FFF2-40B4-BE49-F238E27FC236}">
                <a16:creationId xmlns:a16="http://schemas.microsoft.com/office/drawing/2014/main" id="{99B4AFA6-1BFB-2869-52D7-926EA236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2" y="7640243"/>
            <a:ext cx="741551" cy="7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436E929-FF67-D533-431E-77BB6A69D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40243"/>
            <a:ext cx="2819400" cy="74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04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9682" y="-545920"/>
            <a:ext cx="28550447" cy="11313545"/>
          </a:xfrm>
          <a:custGeom>
            <a:avLst/>
            <a:gdLst/>
            <a:ahLst/>
            <a:cxnLst/>
            <a:rect l="l" t="t" r="r" b="b"/>
            <a:pathLst>
              <a:path w="28550447" h="11313545">
                <a:moveTo>
                  <a:pt x="0" y="0"/>
                </a:moveTo>
                <a:lnTo>
                  <a:pt x="28550447" y="0"/>
                </a:lnTo>
                <a:lnTo>
                  <a:pt x="28550447" y="11313545"/>
                </a:lnTo>
                <a:lnTo>
                  <a:pt x="0" y="11313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969" b="-59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689" y="774473"/>
            <a:ext cx="11269282" cy="107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5400" b="1" spc="-272">
                <a:solidFill>
                  <a:srgbClr val="0E4714"/>
                </a:solidFill>
                <a:latin typeface="Times New Roman" panose="02020603050405020304" pitchFamily="18" charset="0"/>
                <a:ea typeface="Times New Roman MT Condensed"/>
                <a:cs typeface="Times New Roman" panose="02020603050405020304" pitchFamily="18" charset="0"/>
                <a:sym typeface="Times New Roman MT Condensed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67157" y="2032578"/>
            <a:ext cx="7877184" cy="5252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4Key Principles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Brainstorming Prototype Ideas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spc="-4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Shortlist of Concepts</a:t>
            </a:r>
          </a:p>
          <a:p>
            <a:pPr marL="1216659" lvl="2" indent="-457200">
              <a:lnSpc>
                <a:spcPts val="5235"/>
              </a:lnSpc>
              <a:buFont typeface="Courier New" panose="02070309020205020404" pitchFamily="49" charset="0"/>
              <a:buChar char="o"/>
            </a:pPr>
            <a:r>
              <a:rPr lang="en-US" sz="2799" spc="-4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Prototype A: Magic Mirror</a:t>
            </a:r>
          </a:p>
          <a:p>
            <a:pPr marL="1216659" lvl="2" indent="-457200">
              <a:lnSpc>
                <a:spcPts val="5235"/>
              </a:lnSpc>
              <a:buFont typeface="Courier New" panose="02070309020205020404" pitchFamily="49" charset="0"/>
              <a:buChar char="o"/>
            </a:pPr>
            <a:r>
              <a:rPr lang="nb-NO" sz="2799" spc="-4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Prototype B: Digital Forest Wall</a:t>
            </a:r>
          </a:p>
          <a:p>
            <a:pPr marL="1216659" lvl="2" indent="-457200">
              <a:lnSpc>
                <a:spcPts val="5235"/>
              </a:lnSpc>
              <a:buFont typeface="Courier New" panose="02070309020205020404" pitchFamily="49" charset="0"/>
              <a:buChar char="o"/>
            </a:pPr>
            <a:r>
              <a:rPr lang="nb-NO" sz="2799" spc="-4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Prototype C: Black Frame</a:t>
            </a:r>
          </a:p>
          <a:p>
            <a:pPr marL="1216659" lvl="2" indent="-457200">
              <a:lnSpc>
                <a:spcPts val="5235"/>
              </a:lnSpc>
              <a:buFont typeface="Courier New" panose="02070309020205020404" pitchFamily="49" charset="0"/>
              <a:buChar char="o"/>
            </a:pPr>
            <a:r>
              <a:rPr lang="nb-NO" sz="2799" spc="-4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Prototype D: Prompt Coach</a:t>
            </a:r>
          </a:p>
          <a:p>
            <a:pPr marL="1216659" lvl="2" indent="-457200">
              <a:lnSpc>
                <a:spcPts val="5235"/>
              </a:lnSpc>
              <a:buFont typeface="Courier New" panose="02070309020205020404" pitchFamily="49" charset="0"/>
              <a:buChar char="o"/>
            </a:pPr>
            <a:r>
              <a:rPr lang="nb-NO" sz="2799" spc="-4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Prototype E: GAIA Framework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07D269-E3DE-340D-1E82-D1E917F09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7B99672-C960-756C-B5C5-94023ABB0461}"/>
              </a:ext>
            </a:extLst>
          </p:cNvPr>
          <p:cNvSpPr/>
          <p:nvPr/>
        </p:nvSpPr>
        <p:spPr>
          <a:xfrm>
            <a:off x="1703641" y="-284673"/>
            <a:ext cx="28550447" cy="11313545"/>
          </a:xfrm>
          <a:custGeom>
            <a:avLst/>
            <a:gdLst/>
            <a:ahLst/>
            <a:cxnLst/>
            <a:rect l="l" t="t" r="r" b="b"/>
            <a:pathLst>
              <a:path w="28550447" h="11313545">
                <a:moveTo>
                  <a:pt x="0" y="0"/>
                </a:moveTo>
                <a:lnTo>
                  <a:pt x="28550447" y="0"/>
                </a:lnTo>
                <a:lnTo>
                  <a:pt x="28550447" y="11313546"/>
                </a:lnTo>
                <a:lnTo>
                  <a:pt x="0" y="11313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9969" b="-59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E4EC7AB5-2623-46B0-6044-408AD36AB73E}"/>
              </a:ext>
            </a:extLst>
          </p:cNvPr>
          <p:cNvSpPr/>
          <p:nvPr/>
        </p:nvSpPr>
        <p:spPr>
          <a:xfrm>
            <a:off x="1332573" y="3808883"/>
            <a:ext cx="3657886" cy="560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10"/>
              </a:lnSpc>
              <a:spcAft>
                <a:spcPts val="600"/>
              </a:spcAft>
              <a:buNone/>
            </a:pPr>
            <a:r>
              <a:rPr lang="en-US" sz="5400" b="1">
                <a:solidFill>
                  <a:srgbClr val="0E471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5400">
              <a:solidFill>
                <a:srgbClr val="0E4714"/>
              </a:solidFill>
            </a:endParaRPr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8705EE9B-4722-B21A-8381-8B9CA7359871}"/>
              </a:ext>
            </a:extLst>
          </p:cNvPr>
          <p:cNvSpPr/>
          <p:nvPr/>
        </p:nvSpPr>
        <p:spPr>
          <a:xfrm>
            <a:off x="1908307" y="3955007"/>
            <a:ext cx="5322968" cy="63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600" b="1">
                <a:solidFill>
                  <a:srgbClr val="0E4714"/>
                </a:solidFill>
                <a:latin typeface="Times New Roman"/>
                <a:ea typeface="Arial" pitchFamily="34" charset="-122"/>
                <a:cs typeface="Times New Roman"/>
              </a:rPr>
              <a:t>Respect User Intelligence</a:t>
            </a:r>
            <a:endParaRPr lang="en-US" sz="3600">
              <a:solidFill>
                <a:srgbClr val="0E4714"/>
              </a:solidFill>
              <a:latin typeface="Times New Roman"/>
              <a:cs typeface="Times New Roman"/>
            </a:endParaRPr>
          </a:p>
        </p:txBody>
      </p:sp>
      <p:sp>
        <p:nvSpPr>
          <p:cNvPr id="16" name="Text 5">
            <a:extLst>
              <a:ext uri="{FF2B5EF4-FFF2-40B4-BE49-F238E27FC236}">
                <a16:creationId xmlns:a16="http://schemas.microsoft.com/office/drawing/2014/main" id="{C8F9D9A2-FCF3-1628-BFAC-1070DE16BCBF}"/>
              </a:ext>
            </a:extLst>
          </p:cNvPr>
          <p:cNvSpPr/>
          <p:nvPr/>
        </p:nvSpPr>
        <p:spPr>
          <a:xfrm>
            <a:off x="1703641" y="4399349"/>
            <a:ext cx="5780635" cy="560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>
                <a:solidFill>
                  <a:srgbClr val="0E4714"/>
                </a:solidFill>
                <a:latin typeface="Times New Roman"/>
                <a:ea typeface="Arial" pitchFamily="34" charset="-122"/>
                <a:cs typeface="Times New Roman"/>
              </a:rPr>
              <a:t>Provide information, not restrictions. Trust users to make good decisions when given clear data.</a:t>
            </a:r>
            <a:endParaRPr lang="en-US" sz="2800">
              <a:solidFill>
                <a:srgbClr val="0E4714"/>
              </a:solidFill>
              <a:latin typeface="Times New Roman"/>
              <a:cs typeface="Times New Roman"/>
            </a:endParaRPr>
          </a:p>
        </p:txBody>
      </p:sp>
      <p:sp>
        <p:nvSpPr>
          <p:cNvPr id="19" name="Text 8">
            <a:extLst>
              <a:ext uri="{FF2B5EF4-FFF2-40B4-BE49-F238E27FC236}">
                <a16:creationId xmlns:a16="http://schemas.microsoft.com/office/drawing/2014/main" id="{29DD630B-2197-CC1C-4453-DC1ED8E238AE}"/>
              </a:ext>
            </a:extLst>
          </p:cNvPr>
          <p:cNvSpPr/>
          <p:nvPr/>
        </p:nvSpPr>
        <p:spPr>
          <a:xfrm>
            <a:off x="8560729" y="3808883"/>
            <a:ext cx="3657886" cy="560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10"/>
              </a:lnSpc>
              <a:spcAft>
                <a:spcPts val="600"/>
              </a:spcAft>
              <a:buNone/>
            </a:pPr>
            <a:r>
              <a:rPr lang="en-US" sz="5400" b="1">
                <a:solidFill>
                  <a:srgbClr val="0E471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5400">
              <a:solidFill>
                <a:srgbClr val="0E4714"/>
              </a:solidFill>
            </a:endParaRPr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8D4223D1-3691-5006-8806-6E61BE097602}"/>
              </a:ext>
            </a:extLst>
          </p:cNvPr>
          <p:cNvSpPr/>
          <p:nvPr/>
        </p:nvSpPr>
        <p:spPr>
          <a:xfrm>
            <a:off x="9272632" y="3970068"/>
            <a:ext cx="5935663" cy="27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600" b="1">
                <a:solidFill>
                  <a:srgbClr val="0E4714"/>
                </a:solidFill>
                <a:latin typeface="Times New Roman"/>
                <a:ea typeface="Arial" pitchFamily="34" charset="-122"/>
                <a:cs typeface="Times New Roman"/>
              </a:rPr>
              <a:t>Make It Immediate</a:t>
            </a:r>
            <a:endParaRPr lang="en-US" sz="3600">
              <a:solidFill>
                <a:srgbClr val="0E4714"/>
              </a:solidFill>
              <a:latin typeface="Times New Roman"/>
              <a:cs typeface="Times New Roman"/>
            </a:endParaRPr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A759C360-5EB1-5888-4EA9-7A2F97AD4AE1}"/>
              </a:ext>
            </a:extLst>
          </p:cNvPr>
          <p:cNvSpPr/>
          <p:nvPr/>
        </p:nvSpPr>
        <p:spPr>
          <a:xfrm>
            <a:off x="8560729" y="4436183"/>
            <a:ext cx="7018942" cy="560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>
                <a:solidFill>
                  <a:srgbClr val="0E4714"/>
                </a:solidFill>
                <a:latin typeface="Times New Roman"/>
                <a:ea typeface="Arial" pitchFamily="34" charset="-122"/>
                <a:cs typeface="Times New Roman"/>
              </a:rPr>
              <a:t>Show environmental cost before submission with visual, intuitive displays at the point of decision.</a:t>
            </a:r>
            <a:endParaRPr lang="en-US" sz="2800">
              <a:solidFill>
                <a:srgbClr val="0E4714"/>
              </a:solidFill>
              <a:latin typeface="Times New Roman"/>
              <a:cs typeface="Times New Roman"/>
            </a:endParaRPr>
          </a:p>
        </p:txBody>
      </p:sp>
      <p:sp>
        <p:nvSpPr>
          <p:cNvPr id="24" name="Text 13">
            <a:extLst>
              <a:ext uri="{FF2B5EF4-FFF2-40B4-BE49-F238E27FC236}">
                <a16:creationId xmlns:a16="http://schemas.microsoft.com/office/drawing/2014/main" id="{A56EA1BE-ADBD-C6B7-BED1-4B79EB4BC098}"/>
              </a:ext>
            </a:extLst>
          </p:cNvPr>
          <p:cNvSpPr/>
          <p:nvPr/>
        </p:nvSpPr>
        <p:spPr>
          <a:xfrm>
            <a:off x="1332574" y="6027348"/>
            <a:ext cx="6151704" cy="560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10"/>
              </a:lnSpc>
              <a:spcAft>
                <a:spcPts val="600"/>
              </a:spcAft>
              <a:buNone/>
            </a:pPr>
            <a:r>
              <a:rPr lang="en-US" sz="5400" b="1">
                <a:solidFill>
                  <a:srgbClr val="0E471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5400">
              <a:solidFill>
                <a:srgbClr val="0E4714"/>
              </a:solidFill>
            </a:endParaRPr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70B4253A-E7DB-250B-1D6E-8E6CED78FE1C}"/>
              </a:ext>
            </a:extLst>
          </p:cNvPr>
          <p:cNvSpPr/>
          <p:nvPr/>
        </p:nvSpPr>
        <p:spPr>
          <a:xfrm>
            <a:off x="1908307" y="6193068"/>
            <a:ext cx="5947038" cy="274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600" b="1">
                <a:solidFill>
                  <a:srgbClr val="0E4714"/>
                </a:solidFill>
                <a:latin typeface="Times New Roman"/>
                <a:ea typeface="Arial" pitchFamily="34" charset="-122"/>
                <a:cs typeface="Times New Roman"/>
              </a:rPr>
              <a:t>Seamless Integration</a:t>
            </a:r>
            <a:endParaRPr lang="en-US" sz="3600">
              <a:solidFill>
                <a:srgbClr val="0E4714"/>
              </a:solidFill>
              <a:latin typeface="Times New Roman"/>
              <a:cs typeface="Times New Roman"/>
            </a:endParaRPr>
          </a:p>
        </p:txBody>
      </p:sp>
      <p:sp>
        <p:nvSpPr>
          <p:cNvPr id="26" name="Text 15">
            <a:extLst>
              <a:ext uri="{FF2B5EF4-FFF2-40B4-BE49-F238E27FC236}">
                <a16:creationId xmlns:a16="http://schemas.microsoft.com/office/drawing/2014/main" id="{6F1564BD-6BB4-DDBA-ACC2-F4647250BE3B}"/>
              </a:ext>
            </a:extLst>
          </p:cNvPr>
          <p:cNvSpPr/>
          <p:nvPr/>
        </p:nvSpPr>
        <p:spPr>
          <a:xfrm>
            <a:off x="1805974" y="6685648"/>
            <a:ext cx="6151703" cy="891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>
                <a:solidFill>
                  <a:srgbClr val="0E4714"/>
                </a:solidFill>
                <a:latin typeface="Times New Roman"/>
                <a:ea typeface="Arial" pitchFamily="34" charset="-122"/>
                <a:cs typeface="Times New Roman"/>
              </a:rPr>
              <a:t>Embed in existing tools. Browser extensions, not separate apps. Meet users where they work.</a:t>
            </a:r>
            <a:endParaRPr lang="en-US" sz="2800">
              <a:solidFill>
                <a:srgbClr val="0E4714"/>
              </a:solidFill>
              <a:latin typeface="Times New Roman"/>
              <a:cs typeface="Times New Roman"/>
            </a:endParaRPr>
          </a:p>
        </p:txBody>
      </p:sp>
      <p:sp>
        <p:nvSpPr>
          <p:cNvPr id="28" name="Text 18">
            <a:extLst>
              <a:ext uri="{FF2B5EF4-FFF2-40B4-BE49-F238E27FC236}">
                <a16:creationId xmlns:a16="http://schemas.microsoft.com/office/drawing/2014/main" id="{52B444B5-B50E-B9EF-DA1F-4FBFFBAAB5BA}"/>
              </a:ext>
            </a:extLst>
          </p:cNvPr>
          <p:cNvSpPr/>
          <p:nvPr/>
        </p:nvSpPr>
        <p:spPr>
          <a:xfrm>
            <a:off x="8542579" y="6027348"/>
            <a:ext cx="3013636" cy="560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10"/>
              </a:lnSpc>
              <a:spcAft>
                <a:spcPts val="600"/>
              </a:spcAft>
              <a:buNone/>
            </a:pPr>
            <a:r>
              <a:rPr lang="en-US" sz="5400" b="1">
                <a:solidFill>
                  <a:srgbClr val="0E471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5400">
              <a:solidFill>
                <a:srgbClr val="0E4714"/>
              </a:solidFill>
            </a:endParaRPr>
          </a:p>
        </p:txBody>
      </p:sp>
      <p:sp>
        <p:nvSpPr>
          <p:cNvPr id="29" name="Text 19">
            <a:extLst>
              <a:ext uri="{FF2B5EF4-FFF2-40B4-BE49-F238E27FC236}">
                <a16:creationId xmlns:a16="http://schemas.microsoft.com/office/drawing/2014/main" id="{62AA7605-F141-52D6-8140-0CD936D65EBF}"/>
              </a:ext>
            </a:extLst>
          </p:cNvPr>
          <p:cNvSpPr/>
          <p:nvPr/>
        </p:nvSpPr>
        <p:spPr>
          <a:xfrm>
            <a:off x="9295835" y="6194021"/>
            <a:ext cx="6283836" cy="282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600" b="1">
                <a:solidFill>
                  <a:srgbClr val="0E4714"/>
                </a:solidFill>
                <a:latin typeface="Times New Roman"/>
                <a:ea typeface="Arial" pitchFamily="34" charset="-122"/>
                <a:cs typeface="Times New Roman"/>
              </a:rPr>
              <a:t>Celebrate Progress</a:t>
            </a:r>
            <a:endParaRPr lang="en-US" sz="3600">
              <a:solidFill>
                <a:srgbClr val="0E4714"/>
              </a:solidFill>
              <a:latin typeface="Times New Roman"/>
              <a:cs typeface="Times New Roman"/>
            </a:endParaRPr>
          </a:p>
        </p:txBody>
      </p:sp>
      <p:sp>
        <p:nvSpPr>
          <p:cNvPr id="30" name="Text 20">
            <a:extLst>
              <a:ext uri="{FF2B5EF4-FFF2-40B4-BE49-F238E27FC236}">
                <a16:creationId xmlns:a16="http://schemas.microsoft.com/office/drawing/2014/main" id="{1498AF72-E617-23E0-1298-FA3160C8EBA2}"/>
              </a:ext>
            </a:extLst>
          </p:cNvPr>
          <p:cNvSpPr/>
          <p:nvPr/>
        </p:nvSpPr>
        <p:spPr>
          <a:xfrm>
            <a:off x="8542579" y="6685648"/>
            <a:ext cx="7681343" cy="1822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>
                <a:solidFill>
                  <a:srgbClr val="0E4714"/>
                </a:solidFill>
                <a:latin typeface="Times New Roman"/>
                <a:ea typeface="Arial" pitchFamily="34" charset="-122"/>
                <a:cs typeface="Times New Roman"/>
              </a:rPr>
              <a:t>Track improvements, show wins. Positive framing instead of guilt. Make sustainability rewarding.</a:t>
            </a:r>
            <a:endParaRPr lang="en-US" sz="2800">
              <a:solidFill>
                <a:srgbClr val="0E4714"/>
              </a:solidFill>
              <a:latin typeface="Times New Roman"/>
              <a:cs typeface="Times New Roman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41D5A54-D8BF-3DF9-5D1E-7EFEB331C16F}"/>
              </a:ext>
            </a:extLst>
          </p:cNvPr>
          <p:cNvSpPr txBox="1"/>
          <p:nvPr/>
        </p:nvSpPr>
        <p:spPr>
          <a:xfrm>
            <a:off x="2815076" y="912303"/>
            <a:ext cx="13603701" cy="1977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>
                <a:solidFill>
                  <a:srgbClr val="0E4714"/>
                </a:solidFill>
                <a:latin typeface="Times New Roman"/>
                <a:ea typeface="Gotham Bold"/>
                <a:cs typeface="Times New Roman"/>
              </a:rPr>
              <a:t>4Key Principles</a:t>
            </a:r>
            <a:endParaRPr lang="en-US" sz="5400" b="1">
              <a:solidFill>
                <a:srgbClr val="0E4714"/>
              </a:solidFill>
              <a:latin typeface="Times New Roman"/>
              <a:ea typeface="Gotham Bold"/>
              <a:cs typeface="Times New Roman"/>
              <a:sym typeface="Gotham Bold"/>
            </a:endParaRPr>
          </a:p>
          <a:p>
            <a:pPr>
              <a:lnSpc>
                <a:spcPct val="150000"/>
              </a:lnSpc>
            </a:pPr>
            <a:r>
              <a:rPr lang="en-US" sz="3600" b="1">
                <a:solidFill>
                  <a:srgbClr val="0E4714"/>
                </a:solidFill>
                <a:latin typeface="Times New Roman"/>
                <a:ea typeface="Gotham Bold"/>
                <a:cs typeface="Times New Roman"/>
              </a:rPr>
              <a:t>Building the solution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2489BF97-1CB4-6619-4FC6-E39A6F28C7B7}"/>
              </a:ext>
            </a:extLst>
          </p:cNvPr>
          <p:cNvSpPr/>
          <p:nvPr/>
        </p:nvSpPr>
        <p:spPr>
          <a:xfrm>
            <a:off x="1493342" y="1425216"/>
            <a:ext cx="1296035" cy="1206933"/>
          </a:xfrm>
          <a:custGeom>
            <a:avLst/>
            <a:gdLst/>
            <a:ahLst/>
            <a:cxnLst/>
            <a:rect l="l" t="t" r="r" b="b"/>
            <a:pathLst>
              <a:path w="1296035" h="1206933">
                <a:moveTo>
                  <a:pt x="0" y="0"/>
                </a:moveTo>
                <a:lnTo>
                  <a:pt x="1296035" y="0"/>
                </a:lnTo>
                <a:lnTo>
                  <a:pt x="1296035" y="1206932"/>
                </a:lnTo>
                <a:lnTo>
                  <a:pt x="0" y="12069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4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0489A-8206-520F-A7C5-A935F4730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0CFA8EE-C454-B171-F6A1-37221328B169}"/>
              </a:ext>
            </a:extLst>
          </p:cNvPr>
          <p:cNvGrpSpPr/>
          <p:nvPr/>
        </p:nvGrpSpPr>
        <p:grpSpPr>
          <a:xfrm>
            <a:off x="11601102" y="5373394"/>
            <a:ext cx="7840134" cy="6310259"/>
            <a:chOff x="-1728974" y="630041"/>
            <a:chExt cx="13433824" cy="13771361"/>
          </a:xfrm>
        </p:grpSpPr>
        <p:grpSp>
          <p:nvGrpSpPr>
            <p:cNvPr id="2" name="Group 2">
              <a:extLst>
                <a:ext uri="{FF2B5EF4-FFF2-40B4-BE49-F238E27FC236}">
                  <a16:creationId xmlns:a16="http://schemas.microsoft.com/office/drawing/2014/main" id="{C9A1E01A-5E47-AE51-B074-45A9F6808A5A}"/>
                </a:ext>
              </a:extLst>
            </p:cNvPr>
            <p:cNvGrpSpPr/>
            <p:nvPr/>
          </p:nvGrpSpPr>
          <p:grpSpPr>
            <a:xfrm>
              <a:off x="-1728974" y="630041"/>
              <a:ext cx="13433824" cy="13433824"/>
              <a:chOff x="0" y="0"/>
              <a:chExt cx="812800" cy="812800"/>
            </a:xfrm>
          </p:grpSpPr>
          <p:sp>
            <p:nvSpPr>
              <p:cNvPr id="3" name="Freeform 3">
                <a:extLst>
                  <a:ext uri="{FF2B5EF4-FFF2-40B4-BE49-F238E27FC236}">
                    <a16:creationId xmlns:a16="http://schemas.microsoft.com/office/drawing/2014/main" id="{1226424F-2AF5-3CBA-74A3-B31B84AD49B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E471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" name="TextBox 4">
                <a:extLst>
                  <a:ext uri="{FF2B5EF4-FFF2-40B4-BE49-F238E27FC236}">
                    <a16:creationId xmlns:a16="http://schemas.microsoft.com/office/drawing/2014/main" id="{4B4304AC-BE87-4F50-8478-2F5C7DDB0BE9}"/>
                  </a:ext>
                </a:extLst>
              </p:cNvPr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0"/>
                  </a:lnSpc>
                </a:pPr>
                <a:endParaRPr/>
              </a:p>
            </p:txBody>
          </p:sp>
        </p:grp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7EC718C-6A0B-D37F-D427-18594C105D4A}"/>
                </a:ext>
              </a:extLst>
            </p:cNvPr>
            <p:cNvSpPr/>
            <p:nvPr/>
          </p:nvSpPr>
          <p:spPr>
            <a:xfrm>
              <a:off x="1087247" y="6600521"/>
              <a:ext cx="7820432" cy="7800881"/>
            </a:xfrm>
            <a:custGeom>
              <a:avLst/>
              <a:gdLst/>
              <a:ahLst/>
              <a:cxnLst/>
              <a:rect l="l" t="t" r="r" b="b"/>
              <a:pathLst>
                <a:path w="7820432" h="7800881">
                  <a:moveTo>
                    <a:pt x="0" y="0"/>
                  </a:moveTo>
                  <a:lnTo>
                    <a:pt x="7820432" y="0"/>
                  </a:lnTo>
                  <a:lnTo>
                    <a:pt x="7820432" y="7800881"/>
                  </a:lnTo>
                  <a:lnTo>
                    <a:pt x="0" y="78008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FB899E5F-29D9-E60E-6C19-271E109B8A93}"/>
                </a:ext>
              </a:extLst>
            </p:cNvPr>
            <p:cNvGrpSpPr/>
            <p:nvPr/>
          </p:nvGrpSpPr>
          <p:grpSpPr>
            <a:xfrm>
              <a:off x="-357389" y="3331907"/>
              <a:ext cx="10690655" cy="10690655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283286C2-780E-F9CD-000D-9A09776EE3E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E471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1C82A99F-F520-2830-F520-0101AA5B8B5C}"/>
                  </a:ext>
                </a:extLst>
              </p:cNvPr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0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32593D6-8F44-5E21-469E-BB6A557A423B}"/>
                </a:ext>
              </a:extLst>
            </p:cNvPr>
            <p:cNvGrpSpPr/>
            <p:nvPr/>
          </p:nvGrpSpPr>
          <p:grpSpPr>
            <a:xfrm>
              <a:off x="1077722" y="6561920"/>
              <a:ext cx="7820432" cy="7820432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B3D0A6A9-0CE6-9D6A-1226-BBAE19EF515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0E4714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853D4902-28EE-DAED-E8D6-034C12E851B6}"/>
                  </a:ext>
                </a:extLst>
              </p:cNvPr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20"/>
                  </a:lnSpc>
                </a:pPr>
                <a:endParaRPr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B703785-583F-C59C-49D1-753355700186}"/>
              </a:ext>
            </a:extLst>
          </p:cNvPr>
          <p:cNvSpPr txBox="1"/>
          <p:nvPr/>
        </p:nvSpPr>
        <p:spPr>
          <a:xfrm>
            <a:off x="1423699" y="1392002"/>
            <a:ext cx="14545927" cy="10760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69"/>
              </a:lnSpc>
            </a:pPr>
            <a:r>
              <a:rPr lang="en-US" sz="5400" b="1" spc="-272">
                <a:solidFill>
                  <a:srgbClr val="0E4714"/>
                </a:solidFill>
                <a:latin typeface="Times New Roman"/>
                <a:ea typeface="Times New Roman MT Condensed"/>
                <a:cs typeface="Times New Roman"/>
                <a:sym typeface="Times New Roman MT Condensed"/>
              </a:rPr>
              <a:t>Brainstorming Prototype Ideas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FF7DF081-1EDF-1BBD-0110-6C62F665E440}"/>
              </a:ext>
            </a:extLst>
          </p:cNvPr>
          <p:cNvSpPr txBox="1"/>
          <p:nvPr/>
        </p:nvSpPr>
        <p:spPr>
          <a:xfrm>
            <a:off x="1423699" y="2700694"/>
            <a:ext cx="1601949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We conducted a team ideation session to explore how we can make AI’s impact visible.</a:t>
            </a:r>
          </a:p>
          <a:p>
            <a:endParaRPr lang="en-US" sz="3600">
              <a:solidFill>
                <a:srgbClr val="0E4714"/>
              </a:solidFill>
              <a:latin typeface="Times New Roman"/>
              <a:ea typeface="Gotham"/>
              <a:cs typeface="Times New Roman"/>
              <a:sym typeface="Gotham"/>
            </a:endParaRPr>
          </a:p>
          <a:p>
            <a:r>
              <a:rPr lang="en-US" sz="3600" b="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We generated over 30 ideas categorized under:</a:t>
            </a:r>
          </a:p>
        </p:txBody>
      </p:sp>
      <p:sp>
        <p:nvSpPr>
          <p:cNvPr id="30" name="TextBox 2">
            <a:extLst>
              <a:ext uri="{FF2B5EF4-FFF2-40B4-BE49-F238E27FC236}">
                <a16:creationId xmlns:a16="http://schemas.microsoft.com/office/drawing/2014/main" id="{256A7C2B-50B6-5C6E-1807-6A42E36704AE}"/>
              </a:ext>
            </a:extLst>
          </p:cNvPr>
          <p:cNvSpPr txBox="1"/>
          <p:nvPr/>
        </p:nvSpPr>
        <p:spPr>
          <a:xfrm>
            <a:off x="1427189" y="4251077"/>
            <a:ext cx="9484578" cy="3764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3000" indent="-1143000">
              <a:lnSpc>
                <a:spcPts val="10344"/>
              </a:lnSpc>
              <a:buFont typeface="Arial" panose="020B0604020202020204" pitchFamily="34" charset="0"/>
              <a:buChar char="•"/>
            </a:pPr>
            <a:r>
              <a:rPr lang="en-US" sz="3600" b="1" spc="-178">
                <a:solidFill>
                  <a:srgbClr val="0E4714"/>
                </a:solidFill>
                <a:latin typeface="Times New Roman"/>
                <a:ea typeface="Times New Roman MT Condensed Italics"/>
                <a:cs typeface="Times New Roman"/>
                <a:sym typeface="Times New Roman MT Condensed Italics"/>
              </a:rPr>
              <a:t>Awareness &amp; Visualization</a:t>
            </a:r>
            <a:endParaRPr lang="en-US" sz="3600" b="1" spc="-178">
              <a:solidFill>
                <a:srgbClr val="0E4714"/>
              </a:solidFill>
              <a:latin typeface="Times New Roman"/>
              <a:ea typeface="Times New Roman MT Condensed Italics"/>
              <a:cs typeface="Times New Roman"/>
            </a:endParaRPr>
          </a:p>
          <a:p>
            <a:pPr marL="1143000" indent="-1143000">
              <a:lnSpc>
                <a:spcPts val="10344"/>
              </a:lnSpc>
              <a:buFont typeface="Arial" panose="020B0604020202020204" pitchFamily="34" charset="0"/>
              <a:buChar char="•"/>
            </a:pPr>
            <a:r>
              <a:rPr lang="en-US" sz="3600" b="1" spc="-178">
                <a:solidFill>
                  <a:srgbClr val="0E4714"/>
                </a:solidFill>
                <a:latin typeface="Times New Roman"/>
                <a:ea typeface="Times New Roman MT Condensed Italics"/>
                <a:cs typeface="Times New Roman"/>
                <a:sym typeface="Times New Roman MT Condensed Italics"/>
              </a:rPr>
              <a:t>Behavior &amp; Reflection</a:t>
            </a:r>
            <a:endParaRPr lang="en-US" sz="3600" b="1" spc="-178">
              <a:solidFill>
                <a:srgbClr val="0E4714"/>
              </a:solidFill>
              <a:latin typeface="Times New Roman"/>
              <a:ea typeface="Times New Roman MT Condensed Italics"/>
              <a:cs typeface="Times New Roman"/>
            </a:endParaRPr>
          </a:p>
          <a:p>
            <a:pPr marL="1143000" indent="-1143000">
              <a:lnSpc>
                <a:spcPts val="10344"/>
              </a:lnSpc>
              <a:buFont typeface="Arial" panose="020B0604020202020204" pitchFamily="34" charset="0"/>
              <a:buChar char="•"/>
            </a:pPr>
            <a:r>
              <a:rPr lang="en-US" sz="3600" b="1" spc="-178">
                <a:solidFill>
                  <a:srgbClr val="0E4714"/>
                </a:solidFill>
                <a:latin typeface="Times New Roman"/>
                <a:ea typeface="Times New Roman MT Condensed Italics"/>
                <a:cs typeface="Times New Roman"/>
                <a:sym typeface="Times New Roman MT Condensed Italics"/>
              </a:rPr>
              <a:t>Playful Learning &amp; Nudging</a:t>
            </a:r>
            <a:endParaRPr lang="en-US" sz="3600" b="1" spc="-178">
              <a:solidFill>
                <a:srgbClr val="0E4714"/>
              </a:solidFill>
              <a:latin typeface="Times New Roman"/>
              <a:ea typeface="Times New Roman MT Condensed Italic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781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49D0C-67ED-7CE4-1A17-CB019B599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0247F7-1313-DD46-EAED-62279F00EA38}"/>
              </a:ext>
            </a:extLst>
          </p:cNvPr>
          <p:cNvGrpSpPr/>
          <p:nvPr/>
        </p:nvGrpSpPr>
        <p:grpSpPr>
          <a:xfrm>
            <a:off x="0" y="6753507"/>
            <a:ext cx="8823231" cy="3533493"/>
            <a:chOff x="0" y="0"/>
            <a:chExt cx="11764309" cy="4711324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63582528-120B-414F-BA3B-CF57FFFED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9945" b="19945"/>
            <a:stretch>
              <a:fillRect/>
            </a:stretch>
          </p:blipFill>
          <p:spPr>
            <a:xfrm>
              <a:off x="0" y="0"/>
              <a:ext cx="11764309" cy="4711324"/>
            </a:xfrm>
            <a:prstGeom prst="rect">
              <a:avLst/>
            </a:prstGeom>
          </p:spPr>
        </p:pic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79E5B33-0120-9F00-8695-07DC375BDAFF}"/>
              </a:ext>
            </a:extLst>
          </p:cNvPr>
          <p:cNvGrpSpPr/>
          <p:nvPr/>
        </p:nvGrpSpPr>
        <p:grpSpPr>
          <a:xfrm>
            <a:off x="8701086" y="6753507"/>
            <a:ext cx="4665432" cy="3533493"/>
            <a:chOff x="0" y="0"/>
            <a:chExt cx="6220576" cy="471132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2A1A4527-B903-4714-6D04-91DB5FF59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897" b="34642"/>
            <a:stretch>
              <a:fillRect/>
            </a:stretch>
          </p:blipFill>
          <p:spPr>
            <a:xfrm>
              <a:off x="0" y="0"/>
              <a:ext cx="6220576" cy="4711324"/>
            </a:xfrm>
            <a:prstGeom prst="rect">
              <a:avLst/>
            </a:prstGeom>
          </p:spPr>
        </p:pic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99706331-4056-EBC1-1C0E-15F6B2D8C166}"/>
              </a:ext>
            </a:extLst>
          </p:cNvPr>
          <p:cNvGrpSpPr/>
          <p:nvPr/>
        </p:nvGrpSpPr>
        <p:grpSpPr>
          <a:xfrm>
            <a:off x="13054758" y="6753507"/>
            <a:ext cx="5444483" cy="3533493"/>
            <a:chOff x="0" y="0"/>
            <a:chExt cx="7259311" cy="4711324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CBD0BEBE-6FD4-3CE6-3738-F1BB12DCB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294" b="1294"/>
            <a:stretch>
              <a:fillRect/>
            </a:stretch>
          </p:blipFill>
          <p:spPr>
            <a:xfrm>
              <a:off x="0" y="0"/>
              <a:ext cx="7259311" cy="4711324"/>
            </a:xfrm>
            <a:prstGeom prst="rect">
              <a:avLst/>
            </a:prstGeom>
          </p:spPr>
        </p:pic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9D3CE689-857E-8351-B6AB-4573E1E3D00B}"/>
              </a:ext>
            </a:extLst>
          </p:cNvPr>
          <p:cNvSpPr/>
          <p:nvPr/>
        </p:nvSpPr>
        <p:spPr>
          <a:xfrm>
            <a:off x="12210852" y="-1063244"/>
            <a:ext cx="8434028" cy="6114306"/>
          </a:xfrm>
          <a:custGeom>
            <a:avLst/>
            <a:gdLst/>
            <a:ahLst/>
            <a:cxnLst/>
            <a:rect l="l" t="t" r="r" b="b"/>
            <a:pathLst>
              <a:path w="8434028" h="6114306">
                <a:moveTo>
                  <a:pt x="0" y="0"/>
                </a:moveTo>
                <a:lnTo>
                  <a:pt x="8434028" y="0"/>
                </a:lnTo>
                <a:lnTo>
                  <a:pt x="8434028" y="6114305"/>
                </a:lnTo>
                <a:lnTo>
                  <a:pt x="0" y="61143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3483" r="-128662" b="-525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7D75C13-B1FE-AA85-9697-EA25236ED601}"/>
              </a:ext>
            </a:extLst>
          </p:cNvPr>
          <p:cNvSpPr/>
          <p:nvPr/>
        </p:nvSpPr>
        <p:spPr>
          <a:xfrm>
            <a:off x="13652089" y="3650555"/>
            <a:ext cx="10440053" cy="12088482"/>
          </a:xfrm>
          <a:custGeom>
            <a:avLst/>
            <a:gdLst/>
            <a:ahLst/>
            <a:cxnLst/>
            <a:rect l="l" t="t" r="r" b="b"/>
            <a:pathLst>
              <a:path w="10440053" h="12088482">
                <a:moveTo>
                  <a:pt x="0" y="0"/>
                </a:moveTo>
                <a:lnTo>
                  <a:pt x="10440052" y="0"/>
                </a:lnTo>
                <a:lnTo>
                  <a:pt x="10440052" y="12088482"/>
                </a:lnTo>
                <a:lnTo>
                  <a:pt x="0" y="120884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5FA106D-5911-6FD4-2D70-AB3B2C3FFA52}"/>
              </a:ext>
            </a:extLst>
          </p:cNvPr>
          <p:cNvSpPr txBox="1"/>
          <p:nvPr/>
        </p:nvSpPr>
        <p:spPr>
          <a:xfrm>
            <a:off x="1028700" y="1988655"/>
            <a:ext cx="16208782" cy="585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50"/>
              </a:lnSpc>
            </a:pPr>
            <a:r>
              <a:rPr lang="en-US" sz="5400" b="1" spc="-125">
                <a:solidFill>
                  <a:srgbClr val="0E4714"/>
                </a:solidFill>
                <a:latin typeface="Times New Roman"/>
                <a:ea typeface="Times New Roman MT Condensed"/>
                <a:cs typeface="Times New Roman"/>
                <a:sym typeface="Times New Roman MT Condensed"/>
              </a:rPr>
              <a:t>Shortlist of Concepts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F8F19EB-5343-A2AC-A81E-49024E3C87EA}"/>
              </a:ext>
            </a:extLst>
          </p:cNvPr>
          <p:cNvSpPr txBox="1"/>
          <p:nvPr/>
        </p:nvSpPr>
        <p:spPr>
          <a:xfrm>
            <a:off x="1407841" y="3650555"/>
            <a:ext cx="3607211" cy="577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800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pixel trees representing AI usage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4CF151E0-CC2E-8D26-3680-4D1B97C0C31C}"/>
              </a:ext>
            </a:extLst>
          </p:cNvPr>
          <p:cNvSpPr txBox="1"/>
          <p:nvPr/>
        </p:nvSpPr>
        <p:spPr>
          <a:xfrm>
            <a:off x="1391981" y="5418123"/>
            <a:ext cx="3607211" cy="579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2800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browser-based reflection tool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42CC0710-4DED-20CA-DE77-98ECB61A9023}"/>
              </a:ext>
            </a:extLst>
          </p:cNvPr>
          <p:cNvSpPr txBox="1"/>
          <p:nvPr/>
        </p:nvSpPr>
        <p:spPr>
          <a:xfrm>
            <a:off x="1407841" y="2970482"/>
            <a:ext cx="47132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600" b="1" spc="-55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Digital Forest Wall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F14207B0-F971-3A87-0A5C-9F00AECD4109}"/>
              </a:ext>
            </a:extLst>
          </p:cNvPr>
          <p:cNvSpPr txBox="1"/>
          <p:nvPr/>
        </p:nvSpPr>
        <p:spPr>
          <a:xfrm>
            <a:off x="6789478" y="2970482"/>
            <a:ext cx="47132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600" b="1" spc="-55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Magic Mirror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0E08BC7-96EA-4039-4174-9CF50236DAF6}"/>
              </a:ext>
            </a:extLst>
          </p:cNvPr>
          <p:cNvSpPr txBox="1"/>
          <p:nvPr/>
        </p:nvSpPr>
        <p:spPr>
          <a:xfrm>
            <a:off x="12433659" y="2970482"/>
            <a:ext cx="47132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600" b="1" spc="-55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Black Frame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C34010DE-11F0-18ED-7F05-E5C6267A254E}"/>
              </a:ext>
            </a:extLst>
          </p:cNvPr>
          <p:cNvSpPr txBox="1"/>
          <p:nvPr/>
        </p:nvSpPr>
        <p:spPr>
          <a:xfrm>
            <a:off x="1395949" y="4738052"/>
            <a:ext cx="47132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600" b="1" spc="-55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Prompt Coach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62ADD92E-7474-9931-317E-A95EECA246A1}"/>
              </a:ext>
            </a:extLst>
          </p:cNvPr>
          <p:cNvSpPr txBox="1"/>
          <p:nvPr/>
        </p:nvSpPr>
        <p:spPr>
          <a:xfrm>
            <a:off x="6789478" y="3650554"/>
            <a:ext cx="5662966" cy="11574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>
                <a:solidFill>
                  <a:srgbClr val="0E4714"/>
                </a:solidFill>
                <a:latin typeface="Times New Roman"/>
                <a:ea typeface="+mn-lt"/>
                <a:cs typeface="Times New Roman"/>
              </a:rPr>
              <a:t>A mirror that detects your face and shows your level of AI usage.</a:t>
            </a:r>
            <a:endParaRPr lang="en-US" sz="2800">
              <a:latin typeface="Times New Roman"/>
              <a:cs typeface="Times New Roman"/>
            </a:endParaRPr>
          </a:p>
          <a:p>
            <a:pPr algn="l">
              <a:lnSpc>
                <a:spcPts val="2240"/>
              </a:lnSpc>
            </a:pPr>
            <a:endParaRPr lang="en-US" sz="2800">
              <a:solidFill>
                <a:srgbClr val="0E4714"/>
              </a:solidFill>
              <a:latin typeface="Times New Roman"/>
              <a:ea typeface="Gotham"/>
              <a:cs typeface="Times New Roman"/>
            </a:endParaRPr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46F9F7AC-47CF-01CA-4AF3-58FEE9E93294}"/>
              </a:ext>
            </a:extLst>
          </p:cNvPr>
          <p:cNvSpPr txBox="1"/>
          <p:nvPr/>
        </p:nvSpPr>
        <p:spPr>
          <a:xfrm>
            <a:off x="12427518" y="3650553"/>
            <a:ext cx="5449167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>
                <a:solidFill>
                  <a:srgbClr val="0E4714"/>
                </a:solidFill>
                <a:latin typeface="Times New Roman"/>
                <a:ea typeface="Calibri"/>
                <a:cs typeface="Times New Roman"/>
              </a:rPr>
              <a:t>A white board/screen where a line is drawn on it after every use of AI.</a:t>
            </a:r>
          </a:p>
          <a:p>
            <a:endParaRPr lang="en-US" sz="2800">
              <a:solidFill>
                <a:srgbClr val="0E4714"/>
              </a:solidFill>
              <a:latin typeface="Times New Roman"/>
              <a:ea typeface="Calibri"/>
              <a:cs typeface="Times New Roman"/>
            </a:endParaRPr>
          </a:p>
          <a:p>
            <a:endParaRPr lang="en-US" sz="2800">
              <a:solidFill>
                <a:srgbClr val="0E4714"/>
              </a:solidFill>
              <a:latin typeface="Times New Roman"/>
              <a:ea typeface="Calibri"/>
              <a:cs typeface="Times New Roman"/>
            </a:endParaRP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4DA26274-C5AE-06A3-CA85-97532ABA10DD}"/>
              </a:ext>
            </a:extLst>
          </p:cNvPr>
          <p:cNvSpPr txBox="1"/>
          <p:nvPr/>
        </p:nvSpPr>
        <p:spPr>
          <a:xfrm>
            <a:off x="6610718" y="4738052"/>
            <a:ext cx="471326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3600" b="1" spc="-55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GAIA framework</a:t>
            </a: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7F96CD47-3B6D-1996-DABE-C9E450383ED2}"/>
              </a:ext>
            </a:extLst>
          </p:cNvPr>
          <p:cNvSpPr txBox="1"/>
          <p:nvPr/>
        </p:nvSpPr>
        <p:spPr>
          <a:xfrm>
            <a:off x="6612800" y="5261885"/>
            <a:ext cx="6107009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>
                <a:solidFill>
                  <a:srgbClr val="0E4714"/>
                </a:solidFill>
                <a:latin typeface="Times New Roman"/>
                <a:ea typeface="Calibri"/>
                <a:cs typeface="Times New Roman"/>
              </a:rPr>
              <a:t>A white board/screen where a line is drawn on it after every use of AI.</a:t>
            </a:r>
          </a:p>
          <a:p>
            <a:endParaRPr lang="en-US" sz="2800">
              <a:solidFill>
                <a:srgbClr val="0E4714"/>
              </a:solidFill>
              <a:latin typeface="Times New Roman"/>
              <a:ea typeface="Calibri"/>
              <a:cs typeface="Times New Roman"/>
            </a:endParaRPr>
          </a:p>
          <a:p>
            <a:endParaRPr lang="en-US" sz="2800">
              <a:solidFill>
                <a:srgbClr val="0E4714"/>
              </a:solidFill>
              <a:latin typeface="Times New Roman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8321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33D0CA48-5815-C409-7D35-D409061FC525}"/>
              </a:ext>
            </a:extLst>
          </p:cNvPr>
          <p:cNvSpPr txBox="1"/>
          <p:nvPr/>
        </p:nvSpPr>
        <p:spPr>
          <a:xfrm>
            <a:off x="1028700" y="1450334"/>
            <a:ext cx="14423006" cy="2294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5400" b="1" spc="-272">
                <a:solidFill>
                  <a:srgbClr val="0E4714"/>
                </a:solidFill>
                <a:latin typeface="Times New Roman"/>
                <a:ea typeface="Times New Roman MT Condensed"/>
                <a:cs typeface="Times New Roman"/>
                <a:sym typeface="Times New Roman MT Condensed"/>
              </a:rPr>
              <a:t>Prototype A: Magic Mirror</a:t>
            </a:r>
          </a:p>
          <a:p>
            <a:pPr algn="l">
              <a:lnSpc>
                <a:spcPts val="9469"/>
              </a:lnSpc>
            </a:pPr>
            <a:endParaRPr lang="en-US" sz="5400" b="1" spc="-272">
              <a:solidFill>
                <a:srgbClr val="0E4714"/>
              </a:solidFill>
              <a:latin typeface="Times New Roman"/>
              <a:ea typeface="Times New Roman MT Condensed"/>
              <a:cs typeface="Times New Roman"/>
              <a:sym typeface="Times New Roman MT Condensed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A625E9DE-382B-378C-DDC1-1711355F86DC}"/>
              </a:ext>
            </a:extLst>
          </p:cNvPr>
          <p:cNvSpPr txBox="1"/>
          <p:nvPr/>
        </p:nvSpPr>
        <p:spPr>
          <a:xfrm>
            <a:off x="1022215" y="2656260"/>
            <a:ext cx="8404648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600" spc="-41">
                <a:solidFill>
                  <a:srgbClr val="0E4714"/>
                </a:solidFill>
                <a:latin typeface="Times New Roman"/>
                <a:ea typeface="Gotham"/>
                <a:cs typeface="Times New Roman"/>
                <a:sym typeface="Gotham"/>
              </a:rPr>
              <a:t>Smart mirror technology meets sustainability awareness.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4B8A8B-9BA3-1AA8-5C6A-F298C4F9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17" t="18724" r="26337" b="33951"/>
          <a:stretch>
            <a:fillRect/>
          </a:stretch>
        </p:blipFill>
        <p:spPr>
          <a:xfrm>
            <a:off x="9687762" y="587132"/>
            <a:ext cx="7111015" cy="9110661"/>
          </a:xfrm>
          <a:prstGeom prst="rect">
            <a:avLst/>
          </a:prstGeo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5B33318E-B389-5825-7947-7CE4745B63B9}"/>
              </a:ext>
            </a:extLst>
          </p:cNvPr>
          <p:cNvSpPr/>
          <p:nvPr/>
        </p:nvSpPr>
        <p:spPr>
          <a:xfrm>
            <a:off x="1028700" y="4330876"/>
            <a:ext cx="770511" cy="357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>
                <a:solidFill>
                  <a:srgbClr val="0E4714"/>
                </a:solidFill>
                <a:latin typeface="Times New Roman" panose="02020603050405020304" pitchFamily="18" charset="0"/>
                <a:ea typeface="Crimson Pro Light" pitchFamily="34" charset="-122"/>
                <a:cs typeface="Times New Roman" panose="02020603050405020304" pitchFamily="18" charset="0"/>
              </a:rPr>
              <a:t>01</a:t>
            </a:r>
            <a:endParaRPr lang="en-US" sz="28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F75BEF31-3A18-CD8E-8A1A-772B25AD79F3}"/>
              </a:ext>
            </a:extLst>
          </p:cNvPr>
          <p:cNvSpPr/>
          <p:nvPr/>
        </p:nvSpPr>
        <p:spPr>
          <a:xfrm>
            <a:off x="1028702" y="4685920"/>
            <a:ext cx="3688675" cy="30480"/>
          </a:xfrm>
          <a:prstGeom prst="rect">
            <a:avLst/>
          </a:prstGeom>
          <a:solidFill>
            <a:srgbClr val="0E4714"/>
          </a:solidFill>
          <a:ln>
            <a:solidFill>
              <a:srgbClr val="0E4714"/>
            </a:solidFill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31BE5F51-4E6D-CA8D-7BF9-553C67032C25}"/>
              </a:ext>
            </a:extLst>
          </p:cNvPr>
          <p:cNvSpPr/>
          <p:nvPr/>
        </p:nvSpPr>
        <p:spPr>
          <a:xfrm>
            <a:off x="1028702" y="486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Face Detection</a:t>
            </a:r>
            <a:endParaRPr lang="en-US" sz="28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657BDB4B-8E31-3FED-3F92-8EB845DC949D}"/>
              </a:ext>
            </a:extLst>
          </p:cNvPr>
          <p:cNvSpPr/>
          <p:nvPr/>
        </p:nvSpPr>
        <p:spPr>
          <a:xfrm>
            <a:off x="1028702" y="5375470"/>
            <a:ext cx="36886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Recognizes employees instantly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D2FA19B8-399A-863F-3600-74CE6CED8057}"/>
              </a:ext>
            </a:extLst>
          </p:cNvPr>
          <p:cNvSpPr/>
          <p:nvPr/>
        </p:nvSpPr>
        <p:spPr>
          <a:xfrm>
            <a:off x="4944189" y="4330876"/>
            <a:ext cx="572803" cy="357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>
                <a:solidFill>
                  <a:srgbClr val="0E4714"/>
                </a:solidFill>
                <a:latin typeface="Times New Roman" panose="02020603050405020304" pitchFamily="18" charset="0"/>
                <a:ea typeface="Crimson Pro Light" pitchFamily="34" charset="-122"/>
                <a:cs typeface="Times New Roman" panose="02020603050405020304" pitchFamily="18" charset="0"/>
              </a:rPr>
              <a:t>02</a:t>
            </a:r>
            <a:endParaRPr lang="en-US" sz="28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B6D5F7A5-F4BA-B3D2-E3FB-DB48BC74A85C}"/>
              </a:ext>
            </a:extLst>
          </p:cNvPr>
          <p:cNvSpPr/>
          <p:nvPr/>
        </p:nvSpPr>
        <p:spPr>
          <a:xfrm>
            <a:off x="4944189" y="4685920"/>
            <a:ext cx="3688794" cy="30480"/>
          </a:xfrm>
          <a:prstGeom prst="rect">
            <a:avLst/>
          </a:prstGeom>
          <a:solidFill>
            <a:srgbClr val="0E4714"/>
          </a:solidFill>
          <a:ln>
            <a:solidFill>
              <a:srgbClr val="0E4714"/>
            </a:solidFill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2D535607-6173-FB24-E5A5-2E7D4C0FEB72}"/>
              </a:ext>
            </a:extLst>
          </p:cNvPr>
          <p:cNvSpPr/>
          <p:nvPr/>
        </p:nvSpPr>
        <p:spPr>
          <a:xfrm>
            <a:off x="4944191" y="486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Impact Display</a:t>
            </a:r>
            <a:endParaRPr lang="en-US" sz="28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9">
            <a:extLst>
              <a:ext uri="{FF2B5EF4-FFF2-40B4-BE49-F238E27FC236}">
                <a16:creationId xmlns:a16="http://schemas.microsoft.com/office/drawing/2014/main" id="{4CE06B76-0704-93AF-1611-6450BACEB034}"/>
              </a:ext>
            </a:extLst>
          </p:cNvPr>
          <p:cNvSpPr/>
          <p:nvPr/>
        </p:nvSpPr>
        <p:spPr>
          <a:xfrm>
            <a:off x="4944189" y="5375470"/>
            <a:ext cx="36887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Shows collective environmental footprint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49491955-BBF2-1EF7-D2E7-B62A1470555B}"/>
              </a:ext>
            </a:extLst>
          </p:cNvPr>
          <p:cNvSpPr/>
          <p:nvPr/>
        </p:nvSpPr>
        <p:spPr>
          <a:xfrm>
            <a:off x="1028700" y="6564012"/>
            <a:ext cx="758154" cy="357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>
                <a:solidFill>
                  <a:srgbClr val="0E4714"/>
                </a:solidFill>
                <a:latin typeface="Times New Roman" panose="02020603050405020304" pitchFamily="18" charset="0"/>
                <a:ea typeface="Crimson Pro Light" pitchFamily="34" charset="-122"/>
                <a:cs typeface="Times New Roman" panose="02020603050405020304" pitchFamily="18" charset="0"/>
              </a:rPr>
              <a:t>03</a:t>
            </a:r>
            <a:endParaRPr lang="en-US" sz="28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1">
            <a:extLst>
              <a:ext uri="{FF2B5EF4-FFF2-40B4-BE49-F238E27FC236}">
                <a16:creationId xmlns:a16="http://schemas.microsoft.com/office/drawing/2014/main" id="{6C615CF8-98A2-94C2-47BD-6A642219EA74}"/>
              </a:ext>
            </a:extLst>
          </p:cNvPr>
          <p:cNvSpPr/>
          <p:nvPr/>
        </p:nvSpPr>
        <p:spPr>
          <a:xfrm>
            <a:off x="1028700" y="6919056"/>
            <a:ext cx="7604284" cy="30480"/>
          </a:xfrm>
          <a:prstGeom prst="rect">
            <a:avLst/>
          </a:prstGeom>
          <a:solidFill>
            <a:srgbClr val="0E4714"/>
          </a:solidFill>
          <a:ln>
            <a:solidFill>
              <a:srgbClr val="0E4714"/>
            </a:solidFill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B2D8652A-090B-B1A7-2020-D3BBB683622A}"/>
              </a:ext>
            </a:extLst>
          </p:cNvPr>
          <p:cNvSpPr/>
          <p:nvPr/>
        </p:nvSpPr>
        <p:spPr>
          <a:xfrm>
            <a:off x="1028702" y="7093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Actionable Tips</a:t>
            </a:r>
            <a:endParaRPr lang="en-US" sz="28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A8D99E1D-038D-E96D-875A-6E598195CF9B}"/>
              </a:ext>
            </a:extLst>
          </p:cNvPr>
          <p:cNvSpPr/>
          <p:nvPr/>
        </p:nvSpPr>
        <p:spPr>
          <a:xfrm>
            <a:off x="1028700" y="760860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Provides personalized reduction strategies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1E651-3F72-BA12-B3FC-CBBC6C3E7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7104153E-995F-6FD1-5748-D23F21234B4B}"/>
              </a:ext>
            </a:extLst>
          </p:cNvPr>
          <p:cNvSpPr txBox="1"/>
          <p:nvPr/>
        </p:nvSpPr>
        <p:spPr>
          <a:xfrm>
            <a:off x="1028700" y="1450334"/>
            <a:ext cx="14423006" cy="107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5400" b="1" spc="-272">
                <a:solidFill>
                  <a:srgbClr val="0E4714"/>
                </a:solidFill>
                <a:latin typeface="Times New Roman"/>
                <a:ea typeface="Times New Roman MT Condensed"/>
                <a:cs typeface="Times New Roman MT Condensed"/>
                <a:sym typeface="Times New Roman MT Condensed"/>
              </a:rPr>
              <a:t>Prototype B: Digital Forest Wall</a:t>
            </a:r>
            <a:endParaRPr lang="en-US" sz="5400" b="1" spc="-272">
              <a:solidFill>
                <a:srgbClr val="0E4714"/>
              </a:solidFill>
              <a:latin typeface="Times New Roman"/>
              <a:ea typeface="Times New Roman MT Condensed"/>
              <a:cs typeface="Times New Roman MT Condensed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FD96766E-55A0-13A8-7AEE-39EF6E99565E}"/>
              </a:ext>
            </a:extLst>
          </p:cNvPr>
          <p:cNvSpPr txBox="1"/>
          <p:nvPr/>
        </p:nvSpPr>
        <p:spPr>
          <a:xfrm>
            <a:off x="1029067" y="3412778"/>
            <a:ext cx="7231987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spc="-41">
                <a:solidFill>
                  <a:srgbClr val="0E4714"/>
                </a:solidFill>
                <a:latin typeface="Times New Roman"/>
                <a:cs typeface="Times New Roman"/>
                <a:sym typeface="Gotham"/>
              </a:rPr>
              <a:t>A large-screen installation displaying a digital forest. Employees' positive actions (like completing sustainability quizzes) cause new digital leaves to grow on a collective tree.</a:t>
            </a:r>
            <a:endParaRPr lang="en-US" sz="3600">
              <a:latin typeface="Times New Roman"/>
              <a:cs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406243-B7FB-72C3-397C-771F63D7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80" t="34012" r="17973" b="26646"/>
          <a:stretch>
            <a:fillRect/>
          </a:stretch>
        </p:blipFill>
        <p:spPr>
          <a:xfrm>
            <a:off x="9446688" y="3072877"/>
            <a:ext cx="7966666" cy="6113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4609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64132-4ED2-FF2B-0871-013FBA9C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116824C8-378B-0649-F03B-312E92A466F4}"/>
              </a:ext>
            </a:extLst>
          </p:cNvPr>
          <p:cNvSpPr txBox="1"/>
          <p:nvPr/>
        </p:nvSpPr>
        <p:spPr>
          <a:xfrm>
            <a:off x="1028700" y="1450334"/>
            <a:ext cx="14423006" cy="1076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5400" b="1" spc="-272">
                <a:solidFill>
                  <a:srgbClr val="0E4714"/>
                </a:solidFill>
                <a:latin typeface="Times New Roman"/>
                <a:ea typeface="Times New Roman MT Condensed"/>
                <a:cs typeface="Times New Roman MT Condensed"/>
                <a:sym typeface="Times New Roman MT Condensed"/>
              </a:rPr>
              <a:t>Prototype C: Black Frame</a:t>
            </a:r>
            <a:endParaRPr lang="en-US" sz="5400" b="1" spc="-272">
              <a:solidFill>
                <a:srgbClr val="0E4714"/>
              </a:solidFill>
              <a:latin typeface="Times New Roman"/>
              <a:ea typeface="Times New Roman MT Condensed"/>
              <a:cs typeface="Times New Roman MT Condensed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610A4F8D-8118-8B46-EBF7-2AB0E8C40C8F}"/>
              </a:ext>
            </a:extLst>
          </p:cNvPr>
          <p:cNvSpPr txBox="1"/>
          <p:nvPr/>
        </p:nvSpPr>
        <p:spPr>
          <a:xfrm>
            <a:off x="1030438" y="2960512"/>
            <a:ext cx="7981643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600" spc="-41">
                <a:solidFill>
                  <a:srgbClr val="0E4714"/>
                </a:solidFill>
                <a:latin typeface="Times New Roman"/>
                <a:cs typeface="Gotham"/>
                <a:sym typeface="Gotham"/>
              </a:rPr>
              <a:t>A physical whiteboard where employees manually mark each AI tool interaction.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038B89-8378-22D0-7CC5-3E5EE6E309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" t="20915" r="5447" b="13749"/>
          <a:stretch>
            <a:fillRect/>
          </a:stretch>
        </p:blipFill>
        <p:spPr>
          <a:xfrm>
            <a:off x="9844047" y="2111382"/>
            <a:ext cx="7278228" cy="6721146"/>
          </a:xfrm>
          <a:prstGeom prst="rect">
            <a:avLst/>
          </a:prstGeom>
        </p:spPr>
      </p:pic>
      <p:sp>
        <p:nvSpPr>
          <p:cNvPr id="3" name="Shape 3">
            <a:extLst>
              <a:ext uri="{FF2B5EF4-FFF2-40B4-BE49-F238E27FC236}">
                <a16:creationId xmlns:a16="http://schemas.microsoft.com/office/drawing/2014/main" id="{3074A725-E98A-BF54-F07F-7440D51BA787}"/>
              </a:ext>
            </a:extLst>
          </p:cNvPr>
          <p:cNvSpPr/>
          <p:nvPr/>
        </p:nvSpPr>
        <p:spPr>
          <a:xfrm>
            <a:off x="1028699" y="4643126"/>
            <a:ext cx="7278227" cy="61498"/>
          </a:xfrm>
          <a:prstGeom prst="rect">
            <a:avLst/>
          </a:prstGeom>
          <a:solidFill>
            <a:srgbClr val="0E4714">
              <a:alpha val="50000"/>
            </a:srgbClr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2D96F161-30B9-8913-518E-64920E930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543" y="4926559"/>
            <a:ext cx="323136" cy="323136"/>
          </a:xfrm>
          <a:prstGeom prst="rect">
            <a:avLst/>
          </a:prstGeom>
        </p:spPr>
      </p:pic>
      <p:sp>
        <p:nvSpPr>
          <p:cNvPr id="5" name="Text 4">
            <a:extLst>
              <a:ext uri="{FF2B5EF4-FFF2-40B4-BE49-F238E27FC236}">
                <a16:creationId xmlns:a16="http://schemas.microsoft.com/office/drawing/2014/main" id="{291E64EC-C201-0652-4FA2-55AA0457E461}"/>
              </a:ext>
            </a:extLst>
          </p:cNvPr>
          <p:cNvSpPr/>
          <p:nvPr/>
        </p:nvSpPr>
        <p:spPr>
          <a:xfrm>
            <a:off x="1728908" y="492001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8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One line per use</a:t>
            </a:r>
            <a:endParaRPr lang="en-US" sz="28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B83051AD-EAC4-BD78-B290-E83815C2DCC4}"/>
              </a:ext>
            </a:extLst>
          </p:cNvPr>
          <p:cNvSpPr/>
          <p:nvPr/>
        </p:nvSpPr>
        <p:spPr>
          <a:xfrm>
            <a:off x="1728906" y="5406082"/>
            <a:ext cx="623673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Creates visceral awareness of frequency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7D13CE12-37C9-5508-84A9-7C5B42906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543" y="6254225"/>
            <a:ext cx="323136" cy="323136"/>
          </a:xfrm>
          <a:prstGeom prst="rect">
            <a:avLst/>
          </a:prstGeom>
        </p:spPr>
      </p:pic>
      <p:sp>
        <p:nvSpPr>
          <p:cNvPr id="8" name="Text 6">
            <a:extLst>
              <a:ext uri="{FF2B5EF4-FFF2-40B4-BE49-F238E27FC236}">
                <a16:creationId xmlns:a16="http://schemas.microsoft.com/office/drawing/2014/main" id="{A23BA694-9453-83FD-F438-58C15186A96F}"/>
              </a:ext>
            </a:extLst>
          </p:cNvPr>
          <p:cNvSpPr/>
          <p:nvPr/>
        </p:nvSpPr>
        <p:spPr>
          <a:xfrm>
            <a:off x="1728908" y="6247676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8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Collective visualization</a:t>
            </a:r>
            <a:endParaRPr lang="en-US" sz="28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D244175-CF2B-0A70-6FD1-0ACDD0D47EC6}"/>
              </a:ext>
            </a:extLst>
          </p:cNvPr>
          <p:cNvSpPr/>
          <p:nvPr/>
        </p:nvSpPr>
        <p:spPr>
          <a:xfrm>
            <a:off x="1728906" y="6934915"/>
            <a:ext cx="623673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Patterns emerge as community behavior becomes visible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>
            <a:extLst>
              <a:ext uri="{FF2B5EF4-FFF2-40B4-BE49-F238E27FC236}">
                <a16:creationId xmlns:a16="http://schemas.microsoft.com/office/drawing/2014/main" id="{349B6A92-DC2D-F9E8-794F-32F53B25A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9543" y="7581891"/>
            <a:ext cx="323136" cy="323136"/>
          </a:xfrm>
          <a:prstGeom prst="rect">
            <a:avLst/>
          </a:prstGeom>
        </p:spPr>
      </p:pic>
      <p:sp>
        <p:nvSpPr>
          <p:cNvPr id="11" name="Text 8">
            <a:extLst>
              <a:ext uri="{FF2B5EF4-FFF2-40B4-BE49-F238E27FC236}">
                <a16:creationId xmlns:a16="http://schemas.microsoft.com/office/drawing/2014/main" id="{E4795F35-149C-E62F-3B42-71BF47864082}"/>
              </a:ext>
            </a:extLst>
          </p:cNvPr>
          <p:cNvSpPr/>
          <p:nvPr/>
        </p:nvSpPr>
        <p:spPr>
          <a:xfrm>
            <a:off x="1728908" y="757534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8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Intentional friction</a:t>
            </a:r>
            <a:endParaRPr lang="en-US" sz="28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558B9B7E-A908-D7ED-C746-0C6AA7F7AA99}"/>
              </a:ext>
            </a:extLst>
          </p:cNvPr>
          <p:cNvSpPr/>
          <p:nvPr/>
        </p:nvSpPr>
        <p:spPr>
          <a:xfrm>
            <a:off x="1728906" y="8256688"/>
            <a:ext cx="623673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Manual tracking encourages thoughtful AI engagement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21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3C80F-FBBB-0B16-7F13-129BF6C9A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>
            <a:extLst>
              <a:ext uri="{FF2B5EF4-FFF2-40B4-BE49-F238E27FC236}">
                <a16:creationId xmlns:a16="http://schemas.microsoft.com/office/drawing/2014/main" id="{63B06A8C-6014-F437-E5EE-4F21C86728BF}"/>
              </a:ext>
            </a:extLst>
          </p:cNvPr>
          <p:cNvSpPr txBox="1"/>
          <p:nvPr/>
        </p:nvSpPr>
        <p:spPr>
          <a:xfrm>
            <a:off x="1028700" y="1450334"/>
            <a:ext cx="14423006" cy="374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69"/>
              </a:lnSpc>
            </a:pPr>
            <a:r>
              <a:rPr lang="en-US" sz="5400" b="1" spc="-272">
                <a:solidFill>
                  <a:srgbClr val="0E4714"/>
                </a:solidFill>
                <a:latin typeface="Times New Roman"/>
                <a:ea typeface="Times New Roman MT Condensed"/>
                <a:cs typeface="Times New Roman MT Condensed"/>
                <a:sym typeface="Times New Roman MT Condensed"/>
              </a:rPr>
              <a:t>Prototype D: Prompt Coach</a:t>
            </a:r>
            <a:endParaRPr lang="en-US" sz="5400" b="1" spc="-272">
              <a:solidFill>
                <a:srgbClr val="0E4714"/>
              </a:solidFill>
              <a:latin typeface="Times New Roman"/>
              <a:ea typeface="Times New Roman MT Condensed"/>
              <a:cs typeface="Times New Roman MT Condensed"/>
            </a:endParaRPr>
          </a:p>
          <a:p>
            <a:pPr algn="l">
              <a:lnSpc>
                <a:spcPts val="9469"/>
              </a:lnSpc>
            </a:pPr>
            <a:endParaRPr lang="en-US" sz="10884" b="1" spc="-272">
              <a:solidFill>
                <a:srgbClr val="0E4714"/>
              </a:solidFill>
              <a:latin typeface="Times New Roman MT Condensed"/>
              <a:ea typeface="Times New Roman MT Condensed"/>
              <a:cs typeface="Times New Roman MT Condensed"/>
              <a:sym typeface="Times New Roman MT Condensed"/>
            </a:endParaRPr>
          </a:p>
          <a:p>
            <a:pPr algn="l">
              <a:lnSpc>
                <a:spcPts val="9469"/>
              </a:lnSpc>
            </a:pPr>
            <a:endParaRPr lang="en-US" sz="10884" b="1" spc="-272">
              <a:solidFill>
                <a:srgbClr val="0E4714"/>
              </a:solidFill>
              <a:latin typeface="Times New Roman MT Condensed"/>
              <a:ea typeface="Times New Roman MT Condensed"/>
              <a:cs typeface="Times New Roman MT Condensed"/>
              <a:sym typeface="Times New Roman MT Condensed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501DA2CB-9B9F-63E5-9307-ACA52DF98B39}"/>
              </a:ext>
            </a:extLst>
          </p:cNvPr>
          <p:cNvSpPr txBox="1"/>
          <p:nvPr/>
        </p:nvSpPr>
        <p:spPr>
          <a:xfrm>
            <a:off x="1030438" y="2960511"/>
            <a:ext cx="8115241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3600" spc="-41">
                <a:solidFill>
                  <a:srgbClr val="0E4714"/>
                </a:solidFill>
                <a:latin typeface="Times New Roman"/>
                <a:cs typeface="Times New Roman"/>
                <a:sym typeface="Gotham"/>
              </a:rPr>
              <a:t>Precision prompting reduces computational waste.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49911-AFD5-8774-256E-22BED5374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981" y="2835234"/>
            <a:ext cx="6961908" cy="6887688"/>
          </a:xfrm>
          <a:prstGeom prst="rect">
            <a:avLst/>
          </a:prstGeom>
        </p:spPr>
      </p:pic>
      <p:sp>
        <p:nvSpPr>
          <p:cNvPr id="2" name="Text 3">
            <a:extLst>
              <a:ext uri="{FF2B5EF4-FFF2-40B4-BE49-F238E27FC236}">
                <a16:creationId xmlns:a16="http://schemas.microsoft.com/office/drawing/2014/main" id="{9CB3D323-D019-30F9-0CFA-E45C9C27EAED}"/>
              </a:ext>
            </a:extLst>
          </p:cNvPr>
          <p:cNvSpPr/>
          <p:nvPr/>
        </p:nvSpPr>
        <p:spPr>
          <a:xfrm>
            <a:off x="1028700" y="4839960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32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Clarity Training</a:t>
            </a:r>
            <a:endParaRPr lang="en-US" sz="32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E97CA3EF-6FD8-E28B-DED8-F75F34513185}"/>
              </a:ext>
            </a:extLst>
          </p:cNvPr>
          <p:cNvSpPr/>
          <p:nvPr/>
        </p:nvSpPr>
        <p:spPr>
          <a:xfrm>
            <a:off x="1028700" y="5275729"/>
            <a:ext cx="731960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4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Learn to articulate exact requirements upfront</a:t>
            </a:r>
            <a:endParaRPr lang="en-US" sz="24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6">
            <a:extLst>
              <a:ext uri="{FF2B5EF4-FFF2-40B4-BE49-F238E27FC236}">
                <a16:creationId xmlns:a16="http://schemas.microsoft.com/office/drawing/2014/main" id="{2B6604BD-4051-6F99-405F-F7E7F587CE57}"/>
              </a:ext>
            </a:extLst>
          </p:cNvPr>
          <p:cNvSpPr/>
          <p:nvPr/>
        </p:nvSpPr>
        <p:spPr>
          <a:xfrm>
            <a:off x="1028700" y="620887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32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First-Try Success</a:t>
            </a:r>
            <a:endParaRPr lang="en-US" sz="32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ED0049C6-165D-ABC4-6D49-A324DB16FF2D}"/>
              </a:ext>
            </a:extLst>
          </p:cNvPr>
          <p:cNvSpPr/>
          <p:nvPr/>
        </p:nvSpPr>
        <p:spPr>
          <a:xfrm>
            <a:off x="1028700" y="6644641"/>
            <a:ext cx="706445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Reduce iterations through better prompt engineering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9">
            <a:extLst>
              <a:ext uri="{FF2B5EF4-FFF2-40B4-BE49-F238E27FC236}">
                <a16:creationId xmlns:a16="http://schemas.microsoft.com/office/drawing/2014/main" id="{1EF954B1-C9B8-9D4E-3730-955E4893CE60}"/>
              </a:ext>
            </a:extLst>
          </p:cNvPr>
          <p:cNvSpPr/>
          <p:nvPr/>
        </p:nvSpPr>
        <p:spPr>
          <a:xfrm>
            <a:off x="1028700" y="765852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50"/>
              </a:lnSpc>
            </a:pPr>
            <a:r>
              <a:rPr lang="en-US" sz="3200" b="1">
                <a:solidFill>
                  <a:srgbClr val="0E4714"/>
                </a:solidFill>
                <a:latin typeface="Times New Roman" panose="02020603050405020304" pitchFamily="18" charset="0"/>
                <a:ea typeface="Crimson Pro Semi Bold" pitchFamily="34" charset="-122"/>
                <a:cs typeface="Times New Roman" panose="02020603050405020304" pitchFamily="18" charset="0"/>
              </a:rPr>
              <a:t>Impact Reduction</a:t>
            </a:r>
            <a:endParaRPr lang="en-US" sz="32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10">
            <a:extLst>
              <a:ext uri="{FF2B5EF4-FFF2-40B4-BE49-F238E27FC236}">
                <a16:creationId xmlns:a16="http://schemas.microsoft.com/office/drawing/2014/main" id="{EBD76847-83D9-1349-1904-7A9AC1F0934D}"/>
              </a:ext>
            </a:extLst>
          </p:cNvPr>
          <p:cNvSpPr/>
          <p:nvPr/>
        </p:nvSpPr>
        <p:spPr>
          <a:xfrm>
            <a:off x="1028700" y="8094295"/>
            <a:ext cx="680930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2000" b="1">
                <a:solidFill>
                  <a:srgbClr val="0E4714"/>
                </a:solidFill>
                <a:latin typeface="Times New Roman" panose="02020603050405020304" pitchFamily="18" charset="0"/>
                <a:ea typeface="Heebo" pitchFamily="34" charset="-122"/>
                <a:cs typeface="Times New Roman" panose="02020603050405020304" pitchFamily="18" charset="0"/>
              </a:rPr>
              <a:t>Fewer computations mean lower environmental cost</a:t>
            </a:r>
            <a:endParaRPr lang="en-US" sz="2000" b="1">
              <a:solidFill>
                <a:srgbClr val="0E471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756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916DAE3ECD1D4B9B1174E0C2B44472" ma:contentTypeVersion="14" ma:contentTypeDescription="Create a new document." ma:contentTypeScope="" ma:versionID="7d8ce8d51d46027954b6bbec2746f7ae">
  <xsd:schema xmlns:xsd="http://www.w3.org/2001/XMLSchema" xmlns:xs="http://www.w3.org/2001/XMLSchema" xmlns:p="http://schemas.microsoft.com/office/2006/metadata/properties" xmlns:ns2="6d857b6b-fdfd-4d3f-ad52-20247d10e0eb" xmlns:ns3="d4af183f-f42c-4473-a971-568d619d356f" targetNamespace="http://schemas.microsoft.com/office/2006/metadata/properties" ma:root="true" ma:fieldsID="6b4aa3e23edbd8e94a3282fe00240bf6" ns2:_="" ns3:_="">
    <xsd:import namespace="6d857b6b-fdfd-4d3f-ad52-20247d10e0eb"/>
    <xsd:import namespace="d4af183f-f42c-4473-a971-568d619d35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  <xsd:element ref="ns2:MediaServiceLocation" minOccurs="0"/>
                <xsd:element ref="ns2:Recomma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857b6b-fdfd-4d3f-ad52-20247d10e0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32d39682-ccf7-48d8-962f-2ca2d3d56b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  <xsd:element name="Recommand" ma:index="21" nillable="true" ma:displayName="Recommand" ma:format="Dropdown" ma:internalName="Recommand">
      <xsd:simpleType>
        <xsd:restriction base="dms:Choice">
          <xsd:enumeration value="Choice 1"/>
          <xsd:enumeration value="Choice 2"/>
          <xsd:enumeration value="Choice 3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af183f-f42c-4473-a971-568d619d356f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7f841d9-0942-4b96-9996-1f1ca8657f2a}" ma:internalName="TaxCatchAll" ma:showField="CatchAllData" ma:web="d4af183f-f42c-4473-a971-568d619d356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command xmlns="6d857b6b-fdfd-4d3f-ad52-20247d10e0eb" xsi:nil="true"/>
    <lcf76f155ced4ddcb4097134ff3c332f xmlns="6d857b6b-fdfd-4d3f-ad52-20247d10e0eb">
      <Terms xmlns="http://schemas.microsoft.com/office/infopath/2007/PartnerControls"/>
    </lcf76f155ced4ddcb4097134ff3c332f>
    <TaxCatchAll xmlns="d4af183f-f42c-4473-a971-568d619d356f" xsi:nil="true"/>
  </documentManagement>
</p:properties>
</file>

<file path=customXml/itemProps1.xml><?xml version="1.0" encoding="utf-8"?>
<ds:datastoreItem xmlns:ds="http://schemas.openxmlformats.org/officeDocument/2006/customXml" ds:itemID="{224AD676-BEA6-44E3-B178-D431D369B07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d857b6b-fdfd-4d3f-ad52-20247d10e0eb"/>
    <ds:schemaRef ds:uri="d4af183f-f42c-4473-a971-568d619d356f"/>
  </ds:schemaRefs>
</ds:datastoreItem>
</file>

<file path=customXml/itemProps2.xml><?xml version="1.0" encoding="utf-8"?>
<ds:datastoreItem xmlns:ds="http://schemas.openxmlformats.org/officeDocument/2006/customXml" ds:itemID="{9C88E8CD-1D7B-40FF-A84F-D199B8E304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6D0401-0240-4B7A-B7F9-9AF7D813F433}">
  <ds:schemaRefs>
    <ds:schemaRef ds:uri="http://schemas.microsoft.com/office/2006/metadata/properties"/>
    <ds:schemaRef ds:uri="http://www.w3.org/2000/xmlns/"/>
    <ds:schemaRef ds:uri="6d857b6b-fdfd-4d3f-ad52-20247d10e0eb"/>
    <ds:schemaRef ds:uri="http://www.w3.org/2001/XMLSchema-instance"/>
    <ds:schemaRef ds:uri="http://schemas.microsoft.com/office/infopath/2007/PartnerControls"/>
    <ds:schemaRef ds:uri="d4af183f-f42c-4473-a971-568d619d356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Tech Start-Up Pitch Deck Presentation</dc:title>
  <cp:lastModifiedBy>Moses Sesay</cp:lastModifiedBy>
  <cp:revision>2</cp:revision>
  <dcterms:created xsi:type="dcterms:W3CDTF">2006-08-16T00:00:00Z</dcterms:created>
  <dcterms:modified xsi:type="dcterms:W3CDTF">2025-11-20T09:34:48Z</dcterms:modified>
  <dc:identifier>DAG3pT0rJx0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0x01010065916DAE3ECD1D4B9B1174E0C2B44472</vt:lpwstr>
  </property>
  <property fmtid="{D5CDD505-2E9C-101B-9397-08002B2CF9AE}" pid="3" name="MediaServiceImageTags">
    <vt:lpwstr/>
  </property>
</Properties>
</file>